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3" r:id="rId2"/>
    <p:sldId id="268" r:id="rId3"/>
    <p:sldId id="269" r:id="rId4"/>
    <p:sldId id="303" r:id="rId5"/>
    <p:sldId id="302" r:id="rId6"/>
    <p:sldId id="301" r:id="rId7"/>
  </p:sldIdLst>
  <p:sldSz cx="9144000" cy="5715000" type="screen16x10"/>
  <p:notesSz cx="6858000" cy="9144000"/>
  <p:defaultTextStyle>
    <a:defPPr>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autoAdjust="0"/>
    <p:restoredTop sz="94687" autoAdjust="0"/>
  </p:normalViewPr>
  <p:slideViewPr>
    <p:cSldViewPr snapToGrid="0" snapToObjects="1">
      <p:cViewPr varScale="1">
        <p:scale>
          <a:sx n="113" d="100"/>
          <a:sy n="113" d="100"/>
        </p:scale>
        <p:origin x="225" y="63"/>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2C8CC0-2B71-F14F-815D-E0D4221A1E8A}" type="datetimeFigureOut">
              <a:rPr lang="pl-PL" smtClean="0"/>
              <a:t>15.04.2020</a:t>
            </a:fld>
            <a:endParaRPr lang="pl-PL"/>
          </a:p>
        </p:txBody>
      </p:sp>
      <p:sp>
        <p:nvSpPr>
          <p:cNvPr id="4" name="Symbol zastępczy obrazu slajdu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16CAB7-A5B0-0247-A83D-CE1D58B128F6}" type="slidenum">
              <a:rPr lang="pl-PL" smtClean="0"/>
              <a:t>‹#›</a:t>
            </a:fld>
            <a:endParaRPr lang="pl-PL"/>
          </a:p>
        </p:txBody>
      </p:sp>
    </p:spTree>
    <p:extLst>
      <p:ext uri="{BB962C8B-B14F-4D97-AF65-F5344CB8AC3E}">
        <p14:creationId xmlns:p14="http://schemas.microsoft.com/office/powerpoint/2010/main" val="5283054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CB7CC5E-A201-584B-8B02-798500DF3271}" type="slidenum">
              <a:rPr lang="pl-PL" smtClean="0"/>
              <a:t>3</a:t>
            </a:fld>
            <a:endParaRPr lang="pl-PL"/>
          </a:p>
        </p:txBody>
      </p:sp>
    </p:spTree>
    <p:extLst>
      <p:ext uri="{BB962C8B-B14F-4D97-AF65-F5344CB8AC3E}">
        <p14:creationId xmlns:p14="http://schemas.microsoft.com/office/powerpoint/2010/main" val="888904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CB7CC5E-A201-584B-8B02-798500DF3271}" type="slidenum">
              <a:rPr lang="pl-PL" smtClean="0"/>
              <a:t>4</a:t>
            </a:fld>
            <a:endParaRPr lang="pl-PL"/>
          </a:p>
        </p:txBody>
      </p:sp>
    </p:spTree>
    <p:extLst>
      <p:ext uri="{BB962C8B-B14F-4D97-AF65-F5344CB8AC3E}">
        <p14:creationId xmlns:p14="http://schemas.microsoft.com/office/powerpoint/2010/main" val="75181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CB7CC5E-A201-584B-8B02-798500DF3271}" type="slidenum">
              <a:rPr lang="pl-PL" smtClean="0"/>
              <a:t>5</a:t>
            </a:fld>
            <a:endParaRPr lang="pl-PL"/>
          </a:p>
        </p:txBody>
      </p:sp>
    </p:spTree>
    <p:extLst>
      <p:ext uri="{BB962C8B-B14F-4D97-AF65-F5344CB8AC3E}">
        <p14:creationId xmlns:p14="http://schemas.microsoft.com/office/powerpoint/2010/main" val="75181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CB7CC5E-A201-584B-8B02-798500DF3271}" type="slidenum">
              <a:rPr lang="pl-PL" smtClean="0"/>
              <a:t>6</a:t>
            </a:fld>
            <a:endParaRPr lang="pl-PL"/>
          </a:p>
        </p:txBody>
      </p:sp>
    </p:spTree>
    <p:extLst>
      <p:ext uri="{BB962C8B-B14F-4D97-AF65-F5344CB8AC3E}">
        <p14:creationId xmlns:p14="http://schemas.microsoft.com/office/powerpoint/2010/main" val="75181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775355"/>
            <a:ext cx="7772400" cy="1225021"/>
          </a:xfrm>
        </p:spPr>
        <p:txBody>
          <a:bodyPr/>
          <a:lstStyle/>
          <a:p>
            <a:r>
              <a:rPr lang="pl-PL"/>
              <a:t>Kliknij, aby edyt. styl wz. tyt.</a:t>
            </a:r>
          </a:p>
        </p:txBody>
      </p:sp>
      <p:sp>
        <p:nvSpPr>
          <p:cNvPr id="3" name="Podtytuł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AAC68EE3-2893-964C-AF39-3D8884A0C67B}" type="datetimeFigureOut">
              <a:rPr lang="pl-PL" smtClean="0"/>
              <a:t>15.04.2020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1824704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 styl wz. tyt.</a:t>
            </a:r>
          </a:p>
        </p:txBody>
      </p:sp>
      <p:sp>
        <p:nvSpPr>
          <p:cNvPr id="3" name="Symbol zastępczy tekst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AAC68EE3-2893-964C-AF39-3D8884A0C67B}" type="datetimeFigureOut">
              <a:rPr lang="pl-PL" smtClean="0"/>
              <a:t>15.04.2020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3143397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28865"/>
            <a:ext cx="2057400" cy="4876271"/>
          </a:xfrm>
        </p:spPr>
        <p:txBody>
          <a:bodyPr vert="eaVert"/>
          <a:lstStyle/>
          <a:p>
            <a:r>
              <a:rPr lang="pl-PL"/>
              <a:t>Kliknij, aby edyt. styl wz. tyt.</a:t>
            </a:r>
          </a:p>
        </p:txBody>
      </p:sp>
      <p:sp>
        <p:nvSpPr>
          <p:cNvPr id="3" name="Symbol zastępczy tekstu pionowego 2"/>
          <p:cNvSpPr>
            <a:spLocks noGrp="1"/>
          </p:cNvSpPr>
          <p:nvPr>
            <p:ph type="body" orient="vert" idx="1"/>
          </p:nvPr>
        </p:nvSpPr>
        <p:spPr>
          <a:xfrm>
            <a:off x="457200" y="228865"/>
            <a:ext cx="6019800" cy="487627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AAC68EE3-2893-964C-AF39-3D8884A0C67B}" type="datetimeFigureOut">
              <a:rPr lang="pl-PL" smtClean="0"/>
              <a:t>15.04.2020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214719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 styl wz. tyt.</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AAC68EE3-2893-964C-AF39-3D8884A0C67B}" type="datetimeFigureOut">
              <a:rPr lang="pl-PL" smtClean="0"/>
              <a:t>15.04.2020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66797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3672417"/>
            <a:ext cx="7772400" cy="1135063"/>
          </a:xfrm>
        </p:spPr>
        <p:txBody>
          <a:bodyPr anchor="t"/>
          <a:lstStyle>
            <a:lvl1pPr algn="l">
              <a:defRPr sz="4000" b="1" cap="all"/>
            </a:lvl1pPr>
          </a:lstStyle>
          <a:p>
            <a:r>
              <a:rPr lang="pl-PL"/>
              <a:t>Kliknij, aby edyt. styl wz. tyt.</a:t>
            </a:r>
          </a:p>
        </p:txBody>
      </p:sp>
      <p:sp>
        <p:nvSpPr>
          <p:cNvPr id="3" name="Symbol zastępczy tekstu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AAC68EE3-2893-964C-AF39-3D8884A0C67B}" type="datetimeFigureOut">
              <a:rPr lang="pl-PL" smtClean="0"/>
              <a:t>15.04.2020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11373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 styl wz. tyt.</a:t>
            </a:r>
          </a:p>
        </p:txBody>
      </p:sp>
      <p:sp>
        <p:nvSpPr>
          <p:cNvPr id="3" name="Symbol zastępczy zawartości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AAC68EE3-2893-964C-AF39-3D8884A0C67B}" type="datetimeFigureOut">
              <a:rPr lang="pl-PL" smtClean="0"/>
              <a:t>15.04.2020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156766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 styl wz. tyt.</a:t>
            </a:r>
          </a:p>
        </p:txBody>
      </p:sp>
      <p:sp>
        <p:nvSpPr>
          <p:cNvPr id="3" name="Symbol zastępczy tekstu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AAC68EE3-2893-964C-AF39-3D8884A0C67B}" type="datetimeFigureOut">
              <a:rPr lang="pl-PL" smtClean="0"/>
              <a:t>15.04.2020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205670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 styl wz. tyt.</a:t>
            </a:r>
          </a:p>
        </p:txBody>
      </p:sp>
      <p:sp>
        <p:nvSpPr>
          <p:cNvPr id="3" name="Symbol zastępczy daty 2"/>
          <p:cNvSpPr>
            <a:spLocks noGrp="1"/>
          </p:cNvSpPr>
          <p:nvPr>
            <p:ph type="dt" sz="half" idx="10"/>
          </p:nvPr>
        </p:nvSpPr>
        <p:spPr/>
        <p:txBody>
          <a:bodyPr/>
          <a:lstStyle/>
          <a:p>
            <a:fld id="{AAC68EE3-2893-964C-AF39-3D8884A0C67B}" type="datetimeFigureOut">
              <a:rPr lang="pl-PL" smtClean="0"/>
              <a:t>15.04.2020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386836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AC68EE3-2893-964C-AF39-3D8884A0C67B}" type="datetimeFigureOut">
              <a:rPr lang="pl-PL" smtClean="0"/>
              <a:t>15.04.2020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2669536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27542"/>
            <a:ext cx="3008313" cy="968375"/>
          </a:xfrm>
        </p:spPr>
        <p:txBody>
          <a:bodyPr anchor="b"/>
          <a:lstStyle>
            <a:lvl1pPr algn="l">
              <a:defRPr sz="2000" b="1"/>
            </a:lvl1pPr>
          </a:lstStyle>
          <a:p>
            <a:r>
              <a:rPr lang="pl-PL"/>
              <a:t>Kliknij, aby edyt. styl wz. tyt.</a:t>
            </a:r>
          </a:p>
        </p:txBody>
      </p:sp>
      <p:sp>
        <p:nvSpPr>
          <p:cNvPr id="3" name="Symbol zastępczy zawartości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AAC68EE3-2893-964C-AF39-3D8884A0C67B}" type="datetimeFigureOut">
              <a:rPr lang="pl-PL" smtClean="0"/>
              <a:t>15.04.2020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2551150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000500"/>
            <a:ext cx="5486400" cy="472282"/>
          </a:xfrm>
        </p:spPr>
        <p:txBody>
          <a:bodyPr anchor="b"/>
          <a:lstStyle>
            <a:lvl1pPr algn="l">
              <a:defRPr sz="2000" b="1"/>
            </a:lvl1pPr>
          </a:lstStyle>
          <a:p>
            <a:r>
              <a:rPr lang="pl-PL"/>
              <a:t>Kliknij, aby edyt. styl wz. tyt.</a:t>
            </a:r>
          </a:p>
        </p:txBody>
      </p:sp>
      <p:sp>
        <p:nvSpPr>
          <p:cNvPr id="3" name="Symbol zastępczy obrazu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AAC68EE3-2893-964C-AF39-3D8884A0C67B}" type="datetimeFigureOut">
              <a:rPr lang="pl-PL" smtClean="0"/>
              <a:t>15.04.2020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7BCFE77-3B75-AE41-BC87-89FA6E026407}" type="slidenum">
              <a:rPr lang="pl-PL" smtClean="0"/>
              <a:t>‹#›</a:t>
            </a:fld>
            <a:endParaRPr lang="pl-PL"/>
          </a:p>
        </p:txBody>
      </p:sp>
    </p:spTree>
    <p:extLst>
      <p:ext uri="{BB962C8B-B14F-4D97-AF65-F5344CB8AC3E}">
        <p14:creationId xmlns:p14="http://schemas.microsoft.com/office/powerpoint/2010/main" val="206917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pl-PL"/>
              <a:t>Kliknij, aby edyt. styl wz. tyt.</a:t>
            </a:r>
          </a:p>
        </p:txBody>
      </p:sp>
      <p:sp>
        <p:nvSpPr>
          <p:cNvPr id="3" name="Symbol zastępczy tekstu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AAC68EE3-2893-964C-AF39-3D8884A0C67B}" type="datetimeFigureOut">
              <a:rPr lang="pl-PL" smtClean="0"/>
              <a:t>15.04.2020</a:t>
            </a:fld>
            <a:endParaRPr lang="pl-PL"/>
          </a:p>
        </p:txBody>
      </p:sp>
      <p:sp>
        <p:nvSpPr>
          <p:cNvPr id="5" name="Symbol zastępczy stopki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77BCFE77-3B75-AE41-BC87-89FA6E026407}" type="slidenum">
              <a:rPr lang="pl-PL" smtClean="0"/>
              <a:t>‹#›</a:t>
            </a:fld>
            <a:endParaRPr lang="pl-PL"/>
          </a:p>
        </p:txBody>
      </p:sp>
    </p:spTree>
    <p:extLst>
      <p:ext uri="{BB962C8B-B14F-4D97-AF65-F5344CB8AC3E}">
        <p14:creationId xmlns:p14="http://schemas.microsoft.com/office/powerpoint/2010/main" val="349843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374304" y="3410184"/>
            <a:ext cx="4058498" cy="2033611"/>
          </a:xfrm>
        </p:spPr>
        <p:txBody>
          <a:bodyPr/>
          <a:lstStyle/>
          <a:p>
            <a:pPr marL="0" indent="0">
              <a:buNone/>
            </a:pPr>
            <a:r>
              <a:rPr lang="pl-PL" sz="6000" b="1" dirty="0">
                <a:solidFill>
                  <a:srgbClr val="595959"/>
                </a:solidFill>
              </a:rPr>
              <a:t>Rak’n’Roll</a:t>
            </a:r>
            <a:endParaRPr lang="pl-PL" sz="3600" b="1" dirty="0">
              <a:solidFill>
                <a:srgbClr val="595959"/>
              </a:solidFill>
            </a:endParaRPr>
          </a:p>
          <a:p>
            <a:pPr marL="0" indent="0" algn="r">
              <a:buNone/>
            </a:pPr>
            <a:endParaRPr lang="pl-PL" sz="2000" b="1" dirty="0">
              <a:solidFill>
                <a:srgbClr val="595959"/>
              </a:solidFill>
            </a:endParaRPr>
          </a:p>
        </p:txBody>
      </p:sp>
      <p:pic>
        <p:nvPicPr>
          <p:cNvPr id="4" name="Picture 8" descr="RN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098721">
            <a:off x="-316784" y="-760263"/>
            <a:ext cx="4225021" cy="423853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9539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660718" y="1460998"/>
            <a:ext cx="7216582" cy="4050801"/>
          </a:xfrm>
        </p:spPr>
        <p:txBody>
          <a:bodyPr>
            <a:normAutofit fontScale="47500" lnSpcReduction="20000"/>
          </a:bodyPr>
          <a:lstStyle/>
          <a:p>
            <a:pPr marL="0" indent="0">
              <a:buNone/>
            </a:pPr>
            <a:r>
              <a:rPr lang="en-GB" sz="2500" b="1" dirty="0">
                <a:solidFill>
                  <a:schemeClr val="tx1">
                    <a:lumMod val="50000"/>
                    <a:lumOff val="50000"/>
                  </a:schemeClr>
                </a:solidFill>
              </a:rPr>
              <a:t>         </a:t>
            </a:r>
            <a:endParaRPr lang="en-GB" sz="2500" dirty="0">
              <a:solidFill>
                <a:srgbClr val="595959"/>
              </a:solidFill>
            </a:endParaRPr>
          </a:p>
          <a:p>
            <a:pPr>
              <a:lnSpc>
                <a:spcPct val="102000"/>
              </a:lnSpc>
              <a:spcAft>
                <a:spcPts val="1425"/>
              </a:spcAft>
              <a:buSzPct val="100000"/>
            </a:pPr>
            <a:r>
              <a:rPr lang="en-GB" sz="3300" dirty="0">
                <a:solidFill>
                  <a:schemeClr val="tx1">
                    <a:lumMod val="50000"/>
                    <a:lumOff val="50000"/>
                  </a:schemeClr>
                </a:solidFill>
              </a:rPr>
              <a:t>Rak’n’Roll was created to change the way we think and speak about cancer </a:t>
            </a:r>
            <a:br>
              <a:rPr lang="en-GB" sz="3300" dirty="0">
                <a:solidFill>
                  <a:schemeClr val="tx1">
                    <a:lumMod val="50000"/>
                    <a:lumOff val="50000"/>
                  </a:schemeClr>
                </a:solidFill>
              </a:rPr>
            </a:br>
            <a:r>
              <a:rPr lang="en-GB" sz="3300" dirty="0">
                <a:solidFill>
                  <a:schemeClr val="tx1">
                    <a:lumMod val="50000"/>
                    <a:lumOff val="50000"/>
                  </a:schemeClr>
                </a:solidFill>
              </a:rPr>
              <a:t>and to improve the lives of those who are struggling with the disease, especially women. </a:t>
            </a:r>
          </a:p>
          <a:p>
            <a:pPr>
              <a:lnSpc>
                <a:spcPct val="102000"/>
              </a:lnSpc>
              <a:spcAft>
                <a:spcPts val="1425"/>
              </a:spcAft>
              <a:buSzPct val="100000"/>
            </a:pPr>
            <a:r>
              <a:rPr lang="en-GB" sz="3300" dirty="0">
                <a:solidFill>
                  <a:schemeClr val="tx1">
                    <a:lumMod val="50000"/>
                    <a:lumOff val="50000"/>
                  </a:schemeClr>
                </a:solidFill>
              </a:rPr>
              <a:t>We aim to create a new quality of communication about cancer on the public forum, by breaking all the taboos that surround cancer in Poland.</a:t>
            </a:r>
          </a:p>
          <a:p>
            <a:pPr>
              <a:lnSpc>
                <a:spcPct val="102000"/>
              </a:lnSpc>
              <a:spcAft>
                <a:spcPts val="1425"/>
              </a:spcAft>
              <a:buSzPct val="100000"/>
            </a:pPr>
            <a:r>
              <a:rPr lang="en-GB" sz="3300" dirty="0">
                <a:solidFill>
                  <a:schemeClr val="tx1">
                    <a:lumMod val="50000"/>
                    <a:lumOff val="50000"/>
                  </a:schemeClr>
                </a:solidFill>
              </a:rPr>
              <a:t>We try to find gaps in the system and create projects that are unique to our Foundation. </a:t>
            </a:r>
          </a:p>
          <a:p>
            <a:pPr>
              <a:lnSpc>
                <a:spcPct val="102000"/>
              </a:lnSpc>
              <a:spcAft>
                <a:spcPts val="1425"/>
              </a:spcAft>
              <a:buSzPct val="100000"/>
            </a:pPr>
            <a:r>
              <a:rPr lang="en-GB" sz="3300" dirty="0">
                <a:solidFill>
                  <a:schemeClr val="tx1">
                    <a:lumMod val="50000"/>
                    <a:lumOff val="50000"/>
                  </a:schemeClr>
                </a:solidFill>
              </a:rPr>
              <a:t>We support those who are struggling with the disease, we are present </a:t>
            </a:r>
            <a:br>
              <a:rPr lang="en-GB" sz="3300" dirty="0">
                <a:solidFill>
                  <a:schemeClr val="tx1">
                    <a:lumMod val="50000"/>
                    <a:lumOff val="50000"/>
                  </a:schemeClr>
                </a:solidFill>
              </a:rPr>
            </a:br>
            <a:r>
              <a:rPr lang="en-GB" sz="3300" dirty="0">
                <a:solidFill>
                  <a:schemeClr val="tx1">
                    <a:lumMod val="50000"/>
                    <a:lumOff val="50000"/>
                  </a:schemeClr>
                </a:solidFill>
              </a:rPr>
              <a:t>in oncological clinics, we organize special beauty workshops and we educate </a:t>
            </a:r>
            <a:br>
              <a:rPr lang="en-GB" sz="3300" dirty="0">
                <a:solidFill>
                  <a:schemeClr val="tx1">
                    <a:lumMod val="50000"/>
                    <a:lumOff val="50000"/>
                  </a:schemeClr>
                </a:solidFill>
              </a:rPr>
            </a:br>
            <a:r>
              <a:rPr lang="en-GB" sz="3300" dirty="0">
                <a:solidFill>
                  <a:schemeClr val="tx1">
                    <a:lumMod val="50000"/>
                    <a:lumOff val="50000"/>
                  </a:schemeClr>
                </a:solidFill>
              </a:rPr>
              <a:t>our society through numerous projects. </a:t>
            </a:r>
          </a:p>
          <a:p>
            <a:pPr>
              <a:lnSpc>
                <a:spcPct val="102000"/>
              </a:lnSpc>
              <a:spcAft>
                <a:spcPts val="1425"/>
              </a:spcAft>
              <a:buSzPct val="100000"/>
            </a:pPr>
            <a:r>
              <a:rPr lang="en-GB" sz="3300" dirty="0">
                <a:solidFill>
                  <a:schemeClr val="tx1">
                    <a:lumMod val="50000"/>
                    <a:lumOff val="50000"/>
                  </a:schemeClr>
                </a:solidFill>
              </a:rPr>
              <a:t>For us the most important thing is positive energy, a smile and the joy </a:t>
            </a:r>
            <a:br>
              <a:rPr lang="en-GB" sz="3300" dirty="0">
                <a:solidFill>
                  <a:schemeClr val="tx1">
                    <a:lumMod val="50000"/>
                    <a:lumOff val="50000"/>
                  </a:schemeClr>
                </a:solidFill>
              </a:rPr>
            </a:br>
            <a:r>
              <a:rPr lang="en-GB" sz="3300" dirty="0">
                <a:solidFill>
                  <a:schemeClr val="tx1">
                    <a:lumMod val="50000"/>
                    <a:lumOff val="50000"/>
                  </a:schemeClr>
                </a:solidFill>
              </a:rPr>
              <a:t>of living.</a:t>
            </a:r>
          </a:p>
          <a:p>
            <a:endParaRPr lang="en-GB" sz="2000" dirty="0">
              <a:solidFill>
                <a:srgbClr val="595959"/>
              </a:solidFill>
            </a:endParaRPr>
          </a:p>
        </p:txBody>
      </p:sp>
      <p:pic>
        <p:nvPicPr>
          <p:cNvPr id="5" name="Picture 8" descr="RN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098721">
            <a:off x="-122419" y="-403276"/>
            <a:ext cx="2068115" cy="20428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24923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406900" y="2616200"/>
            <a:ext cx="4199219" cy="2914327"/>
          </a:xfrm>
        </p:spPr>
        <p:txBody>
          <a:bodyPr>
            <a:normAutofit/>
          </a:bodyPr>
          <a:lstStyle/>
          <a:p>
            <a:pPr marL="0" indent="0">
              <a:buNone/>
            </a:pPr>
            <a:r>
              <a:rPr lang="pl-PL" sz="2500" b="1" dirty="0">
                <a:solidFill>
                  <a:schemeClr val="tx1">
                    <a:lumMod val="50000"/>
                    <a:lumOff val="50000"/>
                  </a:schemeClr>
                </a:solidFill>
              </a:rPr>
              <a:t>         </a:t>
            </a:r>
            <a:endParaRPr lang="pl-PL" sz="2400" dirty="0">
              <a:solidFill>
                <a:srgbClr val="595959"/>
              </a:solidFill>
            </a:endParaRPr>
          </a:p>
          <a:p>
            <a:pPr marL="0" indent="0">
              <a:buNone/>
            </a:pPr>
            <a:r>
              <a:rPr lang="pl-PL" b="1" dirty="0" err="1">
                <a:solidFill>
                  <a:schemeClr val="tx1">
                    <a:lumMod val="50000"/>
                    <a:lumOff val="50000"/>
                  </a:schemeClr>
                </a:solidFill>
              </a:rPr>
              <a:t>Divine</a:t>
            </a:r>
            <a:r>
              <a:rPr lang="pl-PL" b="1" dirty="0">
                <a:solidFill>
                  <a:schemeClr val="tx1">
                    <a:lumMod val="50000"/>
                    <a:lumOff val="50000"/>
                  </a:schemeClr>
                </a:solidFill>
              </a:rPr>
              <a:t> </a:t>
            </a:r>
            <a:r>
              <a:rPr lang="pl-PL" b="1" dirty="0" err="1">
                <a:solidFill>
                  <a:schemeClr val="tx1">
                    <a:lumMod val="50000"/>
                    <a:lumOff val="50000"/>
                  </a:schemeClr>
                </a:solidFill>
              </a:rPr>
              <a:t>Mothers</a:t>
            </a:r>
            <a:endParaRPr lang="pl-PL" b="1" dirty="0">
              <a:solidFill>
                <a:schemeClr val="tx1">
                  <a:lumMod val="50000"/>
                  <a:lumOff val="50000"/>
                </a:schemeClr>
              </a:solidFill>
            </a:endParaRPr>
          </a:p>
        </p:txBody>
      </p:sp>
      <p:pic>
        <p:nvPicPr>
          <p:cNvPr id="5" name="Picture 8" descr="RN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98721">
            <a:off x="-122419" y="-403276"/>
            <a:ext cx="2068115" cy="20428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233215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1554" y="1547656"/>
            <a:ext cx="7328646" cy="4827743"/>
          </a:xfrm>
        </p:spPr>
        <p:txBody>
          <a:bodyPr>
            <a:normAutofit/>
          </a:bodyPr>
          <a:lstStyle/>
          <a:p>
            <a:pPr marL="0" indent="0">
              <a:buNone/>
            </a:pPr>
            <a:endParaRPr lang="en-GB" sz="1800" dirty="0">
              <a:solidFill>
                <a:schemeClr val="tx1">
                  <a:lumMod val="50000"/>
                  <a:lumOff val="50000"/>
                </a:schemeClr>
              </a:solidFill>
            </a:endParaRPr>
          </a:p>
          <a:p>
            <a:r>
              <a:rPr lang="en-GB" sz="1800" dirty="0">
                <a:solidFill>
                  <a:schemeClr val="tx1">
                    <a:lumMod val="50000"/>
                    <a:lumOff val="50000"/>
                  </a:schemeClr>
                </a:solidFill>
              </a:rPr>
              <a:t>There is a wide spread assumption that cancer and pregnancy cannot </a:t>
            </a:r>
            <a:br>
              <a:rPr lang="en-GB" sz="1800" dirty="0">
                <a:solidFill>
                  <a:schemeClr val="tx1">
                    <a:lumMod val="50000"/>
                    <a:lumOff val="50000"/>
                  </a:schemeClr>
                </a:solidFill>
              </a:rPr>
            </a:br>
            <a:r>
              <a:rPr lang="en-GB" sz="1800" dirty="0">
                <a:solidFill>
                  <a:schemeClr val="tx1">
                    <a:lumMod val="50000"/>
                    <a:lumOff val="50000"/>
                  </a:schemeClr>
                </a:solidFill>
              </a:rPr>
              <a:t>be reconciled.</a:t>
            </a:r>
          </a:p>
          <a:p>
            <a:r>
              <a:rPr lang="en-GB" sz="1800" dirty="0">
                <a:solidFill>
                  <a:schemeClr val="tx1">
                    <a:lumMod val="50000"/>
                    <a:lumOff val="50000"/>
                  </a:schemeClr>
                </a:solidFill>
              </a:rPr>
              <a:t>Doctors lack the knowledge how to approach this problem and find the right solution. Therefore 3 out of 4 women are encouraged to have an abortion to start treatment.</a:t>
            </a:r>
          </a:p>
          <a:p>
            <a:r>
              <a:rPr lang="en-GB" sz="1800" dirty="0">
                <a:solidFill>
                  <a:schemeClr val="tx1">
                    <a:lumMod val="50000"/>
                    <a:lumOff val="50000"/>
                  </a:schemeClr>
                </a:solidFill>
              </a:rPr>
              <a:t>The number of women in such a situation is growing due to two factors:</a:t>
            </a:r>
          </a:p>
          <a:p>
            <a:pPr marL="0" indent="0">
              <a:buNone/>
            </a:pPr>
            <a:r>
              <a:rPr lang="en-GB" sz="1800" dirty="0">
                <a:solidFill>
                  <a:schemeClr val="tx1">
                    <a:lumMod val="50000"/>
                    <a:lumOff val="50000"/>
                  </a:schemeClr>
                </a:solidFill>
              </a:rPr>
              <a:t>	- increase in cancer patients amongst younger women</a:t>
            </a:r>
          </a:p>
          <a:p>
            <a:pPr marL="0" indent="0">
              <a:buNone/>
            </a:pPr>
            <a:r>
              <a:rPr lang="en-GB" sz="1800" dirty="0">
                <a:solidFill>
                  <a:schemeClr val="tx1">
                    <a:lumMod val="50000"/>
                    <a:lumOff val="50000"/>
                  </a:schemeClr>
                </a:solidFill>
              </a:rPr>
              <a:t>	- </a:t>
            </a:r>
            <a:r>
              <a:rPr lang="en-GB" sz="1800" b="1" dirty="0">
                <a:solidFill>
                  <a:schemeClr val="tx1">
                    <a:lumMod val="50000"/>
                    <a:lumOff val="50000"/>
                  </a:schemeClr>
                </a:solidFill>
              </a:rPr>
              <a:t>more women decide to have a child at an older age</a:t>
            </a:r>
          </a:p>
          <a:p>
            <a:pPr marL="0" indent="0">
              <a:buNone/>
            </a:pPr>
            <a:endParaRPr lang="en-GB" sz="1800" dirty="0">
              <a:solidFill>
                <a:schemeClr val="tx1">
                  <a:lumMod val="50000"/>
                  <a:lumOff val="50000"/>
                </a:schemeClr>
              </a:solidFill>
            </a:endParaRPr>
          </a:p>
          <a:p>
            <a:endParaRPr lang="en-GB" sz="1800" dirty="0">
              <a:solidFill>
                <a:schemeClr val="tx1">
                  <a:lumMod val="50000"/>
                  <a:lumOff val="50000"/>
                </a:schemeClr>
              </a:solidFill>
            </a:endParaRPr>
          </a:p>
          <a:p>
            <a:endParaRPr lang="en-GB" sz="1800" baseline="30000" dirty="0">
              <a:solidFill>
                <a:schemeClr val="tx1">
                  <a:lumMod val="50000"/>
                  <a:lumOff val="50000"/>
                </a:schemeClr>
              </a:solidFill>
            </a:endParaRPr>
          </a:p>
          <a:p>
            <a:endParaRPr lang="en-GB" sz="1800" baseline="30000" dirty="0">
              <a:solidFill>
                <a:schemeClr val="tx1">
                  <a:lumMod val="50000"/>
                  <a:lumOff val="50000"/>
                </a:schemeClr>
              </a:solidFill>
            </a:endParaRPr>
          </a:p>
          <a:p>
            <a:pPr marL="0" indent="0">
              <a:buNone/>
            </a:pPr>
            <a:endParaRPr lang="en-GB" sz="1800" dirty="0">
              <a:solidFill>
                <a:schemeClr val="tx1">
                  <a:lumMod val="50000"/>
                  <a:lumOff val="50000"/>
                </a:schemeClr>
              </a:solidFill>
            </a:endParaRPr>
          </a:p>
          <a:p>
            <a:pPr algn="just">
              <a:lnSpc>
                <a:spcPct val="102000"/>
              </a:lnSpc>
              <a:spcAft>
                <a:spcPts val="1425"/>
              </a:spcAft>
              <a:buSzPct val="100000"/>
            </a:pPr>
            <a:endParaRPr lang="en-GB" sz="1800" dirty="0">
              <a:solidFill>
                <a:schemeClr val="tx1">
                  <a:lumMod val="50000"/>
                  <a:lumOff val="50000"/>
                </a:schemeClr>
              </a:solidFill>
            </a:endParaRPr>
          </a:p>
          <a:p>
            <a:pPr marL="0" indent="0">
              <a:buNone/>
            </a:pPr>
            <a:endParaRPr lang="en-GB" sz="1800" dirty="0">
              <a:latin typeface="+mj-lt"/>
            </a:endParaRPr>
          </a:p>
          <a:p>
            <a:pPr marL="0" indent="0">
              <a:buNone/>
            </a:pPr>
            <a:endParaRPr lang="en-GB" sz="1800" dirty="0">
              <a:latin typeface="+mj-lt"/>
            </a:endParaRPr>
          </a:p>
          <a:p>
            <a:pPr marL="0" indent="0">
              <a:buNone/>
            </a:pPr>
            <a:endParaRPr lang="en-GB" sz="1800" dirty="0">
              <a:latin typeface="+mj-lt"/>
            </a:endParaRPr>
          </a:p>
        </p:txBody>
      </p:sp>
      <p:pic>
        <p:nvPicPr>
          <p:cNvPr id="4" name="Picture 8" descr="RN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98721">
            <a:off x="-122419" y="-403276"/>
            <a:ext cx="2068115" cy="2042858"/>
          </a:xfrm>
          <a:prstGeom prst="rect">
            <a:avLst/>
          </a:prstGeom>
          <a:noFill/>
          <a:extLst>
            <a:ext uri="{909E8E84-426E-40dd-AFC4-6F175D3DCCD1}">
              <a14:hiddenFill xmlns="" xmlns:a14="http://schemas.microsoft.com/office/drawing/2010/main">
                <a:solidFill>
                  <a:srgbClr val="FFFFFF"/>
                </a:solidFill>
              </a14:hiddenFill>
            </a:ext>
          </a:extLst>
        </p:spPr>
      </p:pic>
      <p:sp>
        <p:nvSpPr>
          <p:cNvPr id="2" name="PoleTekstowe 1"/>
          <p:cNvSpPr txBox="1"/>
          <p:nvPr/>
        </p:nvSpPr>
        <p:spPr>
          <a:xfrm>
            <a:off x="2083136" y="850900"/>
            <a:ext cx="4714538" cy="461665"/>
          </a:xfrm>
          <a:prstGeom prst="rect">
            <a:avLst/>
          </a:prstGeom>
          <a:noFill/>
        </p:spPr>
        <p:txBody>
          <a:bodyPr wrap="square" rtlCol="0">
            <a:spAutoFit/>
          </a:bodyPr>
          <a:lstStyle/>
          <a:p>
            <a:r>
              <a:rPr lang="pl-PL" sz="2400" b="1" dirty="0" err="1">
                <a:solidFill>
                  <a:schemeClr val="tx1">
                    <a:lumMod val="50000"/>
                    <a:lumOff val="50000"/>
                  </a:schemeClr>
                </a:solidFill>
              </a:rPr>
              <a:t>Divine</a:t>
            </a:r>
            <a:r>
              <a:rPr lang="pl-PL" sz="2400" b="1" dirty="0">
                <a:solidFill>
                  <a:schemeClr val="tx1">
                    <a:lumMod val="50000"/>
                    <a:lumOff val="50000"/>
                  </a:schemeClr>
                </a:solidFill>
              </a:rPr>
              <a:t> </a:t>
            </a:r>
            <a:r>
              <a:rPr lang="pl-PL" sz="2400" b="1" dirty="0" err="1">
                <a:solidFill>
                  <a:schemeClr val="tx1">
                    <a:lumMod val="50000"/>
                    <a:lumOff val="50000"/>
                  </a:schemeClr>
                </a:solidFill>
              </a:rPr>
              <a:t>Mothers</a:t>
            </a:r>
            <a:r>
              <a:rPr lang="pl-PL" sz="2400" b="1" dirty="0">
                <a:solidFill>
                  <a:schemeClr val="tx1">
                    <a:lumMod val="50000"/>
                    <a:lumOff val="50000"/>
                  </a:schemeClr>
                </a:solidFill>
              </a:rPr>
              <a:t> – </a:t>
            </a:r>
            <a:r>
              <a:rPr lang="pl-PL" sz="2400" b="1" dirty="0" err="1">
                <a:solidFill>
                  <a:schemeClr val="tx1">
                    <a:lumMod val="50000"/>
                    <a:lumOff val="50000"/>
                  </a:schemeClr>
                </a:solidFill>
              </a:rPr>
              <a:t>how</a:t>
            </a:r>
            <a:r>
              <a:rPr lang="pl-PL" sz="2400" b="1" dirty="0">
                <a:solidFill>
                  <a:schemeClr val="tx1">
                    <a:lumMod val="50000"/>
                    <a:lumOff val="50000"/>
                  </a:schemeClr>
                </a:solidFill>
              </a:rPr>
              <a:t> </a:t>
            </a:r>
            <a:r>
              <a:rPr lang="pl-PL" sz="2400" b="1" dirty="0" err="1">
                <a:solidFill>
                  <a:schemeClr val="tx1">
                    <a:lumMod val="50000"/>
                    <a:lumOff val="50000"/>
                  </a:schemeClr>
                </a:solidFill>
              </a:rPr>
              <a:t>it</a:t>
            </a:r>
            <a:r>
              <a:rPr lang="pl-PL" sz="2400" b="1" dirty="0">
                <a:solidFill>
                  <a:schemeClr val="tx1">
                    <a:lumMod val="50000"/>
                    <a:lumOff val="50000"/>
                  </a:schemeClr>
                </a:solidFill>
              </a:rPr>
              <a:t> </a:t>
            </a:r>
            <a:r>
              <a:rPr lang="pl-PL" sz="2400" b="1" dirty="0" err="1">
                <a:solidFill>
                  <a:schemeClr val="tx1">
                    <a:lumMod val="50000"/>
                    <a:lumOff val="50000"/>
                  </a:schemeClr>
                </a:solidFill>
              </a:rPr>
              <a:t>all</a:t>
            </a:r>
            <a:r>
              <a:rPr lang="pl-PL" sz="2400" b="1" dirty="0">
                <a:solidFill>
                  <a:schemeClr val="tx1">
                    <a:lumMod val="50000"/>
                    <a:lumOff val="50000"/>
                  </a:schemeClr>
                </a:solidFill>
              </a:rPr>
              <a:t> </a:t>
            </a:r>
            <a:r>
              <a:rPr lang="pl-PL" sz="2400" b="1" dirty="0" err="1">
                <a:solidFill>
                  <a:schemeClr val="tx1">
                    <a:lumMod val="50000"/>
                    <a:lumOff val="50000"/>
                  </a:schemeClr>
                </a:solidFill>
              </a:rPr>
              <a:t>began</a:t>
            </a:r>
            <a:endParaRPr lang="pl-PL" sz="2400" dirty="0"/>
          </a:p>
        </p:txBody>
      </p:sp>
    </p:spTree>
    <p:extLst>
      <p:ext uri="{BB962C8B-B14F-4D97-AF65-F5344CB8AC3E}">
        <p14:creationId xmlns:p14="http://schemas.microsoft.com/office/powerpoint/2010/main" val="2434243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1554" y="1484156"/>
            <a:ext cx="5614146" cy="4827743"/>
          </a:xfrm>
        </p:spPr>
        <p:txBody>
          <a:bodyPr>
            <a:normAutofit/>
          </a:bodyPr>
          <a:lstStyle/>
          <a:p>
            <a:pPr marL="0" indent="0">
              <a:buNone/>
            </a:pPr>
            <a:endParaRPr lang="en-GB" sz="1800" dirty="0">
              <a:solidFill>
                <a:schemeClr val="tx1">
                  <a:lumMod val="50000"/>
                  <a:lumOff val="50000"/>
                </a:schemeClr>
              </a:solidFill>
            </a:endParaRPr>
          </a:p>
          <a:p>
            <a:r>
              <a:rPr lang="en-GB" sz="1800" dirty="0">
                <a:solidFill>
                  <a:schemeClr val="tx1">
                    <a:lumMod val="50000"/>
                    <a:lumOff val="50000"/>
                  </a:schemeClr>
                </a:solidFill>
              </a:rPr>
              <a:t>Our founder, Magda </a:t>
            </a:r>
            <a:r>
              <a:rPr lang="en-GB" sz="1800" dirty="0" err="1">
                <a:solidFill>
                  <a:schemeClr val="tx1">
                    <a:lumMod val="50000"/>
                    <a:lumOff val="50000"/>
                  </a:schemeClr>
                </a:solidFill>
              </a:rPr>
              <a:t>Prokopowicz</a:t>
            </a:r>
            <a:r>
              <a:rPr lang="en-GB" sz="1800" dirty="0">
                <a:solidFill>
                  <a:schemeClr val="tx1">
                    <a:lumMod val="50000"/>
                    <a:lumOff val="50000"/>
                  </a:schemeClr>
                </a:solidFill>
              </a:rPr>
              <a:t> became pregnant while struggling with breast cancer. Many doctors, both locally and abroad, recommended an abortion </a:t>
            </a:r>
            <a:br>
              <a:rPr lang="en-GB" sz="1800" dirty="0">
                <a:solidFill>
                  <a:schemeClr val="tx1">
                    <a:lumMod val="50000"/>
                    <a:lumOff val="50000"/>
                  </a:schemeClr>
                </a:solidFill>
              </a:rPr>
            </a:br>
            <a:r>
              <a:rPr lang="en-GB" sz="1800" dirty="0">
                <a:solidFill>
                  <a:schemeClr val="tx1">
                    <a:lumMod val="50000"/>
                    <a:lumOff val="50000"/>
                  </a:schemeClr>
                </a:solidFill>
              </a:rPr>
              <a:t>in order to continue treatment. However, she felt internally that there was another way.</a:t>
            </a:r>
          </a:p>
          <a:p>
            <a:pPr marL="0" indent="0">
              <a:buNone/>
            </a:pPr>
            <a:endParaRPr lang="en-GB" sz="1800" dirty="0">
              <a:solidFill>
                <a:schemeClr val="tx1">
                  <a:lumMod val="50000"/>
                  <a:lumOff val="50000"/>
                </a:schemeClr>
              </a:solidFill>
            </a:endParaRPr>
          </a:p>
          <a:p>
            <a:r>
              <a:rPr lang="en-GB" sz="1800" dirty="0">
                <a:solidFill>
                  <a:schemeClr val="tx1">
                    <a:lumMod val="50000"/>
                    <a:lumOff val="50000"/>
                  </a:schemeClr>
                </a:solidFill>
              </a:rPr>
              <a:t>Her success inspired her to talk broadly about the problem and find a solution.</a:t>
            </a:r>
          </a:p>
          <a:p>
            <a:endParaRPr lang="en-GB" sz="1800" dirty="0">
              <a:solidFill>
                <a:schemeClr val="tx1">
                  <a:lumMod val="50000"/>
                  <a:lumOff val="50000"/>
                </a:schemeClr>
              </a:solidFill>
            </a:endParaRPr>
          </a:p>
          <a:p>
            <a:r>
              <a:rPr lang="en-GB" sz="1800" dirty="0">
                <a:solidFill>
                  <a:schemeClr val="tx1">
                    <a:lumMod val="50000"/>
                    <a:lumOff val="50000"/>
                  </a:schemeClr>
                </a:solidFill>
              </a:rPr>
              <a:t>Her biggest dream was to create a place where pregnant women with cancer could find professional help and support.</a:t>
            </a:r>
          </a:p>
          <a:p>
            <a:endParaRPr lang="en-GB" sz="1800" dirty="0">
              <a:solidFill>
                <a:schemeClr val="tx1">
                  <a:lumMod val="50000"/>
                  <a:lumOff val="50000"/>
                </a:schemeClr>
              </a:solidFill>
            </a:endParaRPr>
          </a:p>
          <a:p>
            <a:endParaRPr lang="en-GB" sz="1800" baseline="30000" dirty="0">
              <a:solidFill>
                <a:schemeClr val="tx1">
                  <a:lumMod val="50000"/>
                  <a:lumOff val="50000"/>
                </a:schemeClr>
              </a:solidFill>
            </a:endParaRPr>
          </a:p>
          <a:p>
            <a:endParaRPr lang="en-GB" sz="1800" baseline="30000" dirty="0">
              <a:solidFill>
                <a:schemeClr val="tx1">
                  <a:lumMod val="50000"/>
                  <a:lumOff val="50000"/>
                </a:schemeClr>
              </a:solidFill>
            </a:endParaRPr>
          </a:p>
          <a:p>
            <a:pPr marL="0" indent="0">
              <a:buNone/>
            </a:pPr>
            <a:endParaRPr lang="en-GB" sz="1800" dirty="0">
              <a:solidFill>
                <a:schemeClr val="tx1">
                  <a:lumMod val="50000"/>
                  <a:lumOff val="50000"/>
                </a:schemeClr>
              </a:solidFill>
            </a:endParaRPr>
          </a:p>
          <a:p>
            <a:pPr algn="just">
              <a:lnSpc>
                <a:spcPct val="102000"/>
              </a:lnSpc>
              <a:spcAft>
                <a:spcPts val="1425"/>
              </a:spcAft>
              <a:buSzPct val="100000"/>
            </a:pPr>
            <a:endParaRPr lang="en-GB" sz="1800" dirty="0">
              <a:solidFill>
                <a:schemeClr val="tx1">
                  <a:lumMod val="50000"/>
                  <a:lumOff val="50000"/>
                </a:schemeClr>
              </a:solidFill>
            </a:endParaRPr>
          </a:p>
          <a:p>
            <a:pPr marL="0" indent="0">
              <a:buNone/>
            </a:pPr>
            <a:endParaRPr lang="en-GB" sz="1800" dirty="0">
              <a:latin typeface="+mj-lt"/>
            </a:endParaRPr>
          </a:p>
          <a:p>
            <a:pPr marL="0" indent="0">
              <a:buNone/>
            </a:pPr>
            <a:endParaRPr lang="en-GB" sz="1800" dirty="0">
              <a:latin typeface="+mj-lt"/>
            </a:endParaRPr>
          </a:p>
          <a:p>
            <a:pPr marL="0" indent="0">
              <a:buNone/>
            </a:pPr>
            <a:endParaRPr lang="en-GB" sz="1800" dirty="0">
              <a:latin typeface="+mj-lt"/>
            </a:endParaRPr>
          </a:p>
        </p:txBody>
      </p:sp>
      <p:pic>
        <p:nvPicPr>
          <p:cNvPr id="4" name="Picture 8" descr="RN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98721">
            <a:off x="-122419" y="-403276"/>
            <a:ext cx="2068115" cy="2042858"/>
          </a:xfrm>
          <a:prstGeom prst="rect">
            <a:avLst/>
          </a:prstGeom>
          <a:noFill/>
          <a:extLst>
            <a:ext uri="{909E8E84-426E-40dd-AFC4-6F175D3DCCD1}">
              <a14:hiddenFill xmlns="" xmlns:a14="http://schemas.microsoft.com/office/drawing/2010/main">
                <a:solidFill>
                  <a:srgbClr val="FFFFFF"/>
                </a:solidFill>
              </a14:hiddenFill>
            </a:ext>
          </a:extLst>
        </p:spPr>
      </p:pic>
      <p:sp>
        <p:nvSpPr>
          <p:cNvPr id="2" name="PoleTekstowe 1"/>
          <p:cNvSpPr txBox="1"/>
          <p:nvPr/>
        </p:nvSpPr>
        <p:spPr>
          <a:xfrm>
            <a:off x="2641600" y="850900"/>
            <a:ext cx="3022600" cy="461665"/>
          </a:xfrm>
          <a:prstGeom prst="rect">
            <a:avLst/>
          </a:prstGeom>
          <a:noFill/>
        </p:spPr>
        <p:txBody>
          <a:bodyPr wrap="square" rtlCol="0">
            <a:spAutoFit/>
          </a:bodyPr>
          <a:lstStyle/>
          <a:p>
            <a:r>
              <a:rPr lang="pl-PL" sz="2400" b="1" dirty="0" err="1">
                <a:solidFill>
                  <a:schemeClr val="tx1">
                    <a:lumMod val="50000"/>
                    <a:lumOff val="50000"/>
                  </a:schemeClr>
                </a:solidFill>
              </a:rPr>
              <a:t>Divine</a:t>
            </a:r>
            <a:r>
              <a:rPr lang="pl-PL" sz="2400" b="1" dirty="0">
                <a:solidFill>
                  <a:schemeClr val="tx1">
                    <a:lumMod val="50000"/>
                    <a:lumOff val="50000"/>
                  </a:schemeClr>
                </a:solidFill>
              </a:rPr>
              <a:t> </a:t>
            </a:r>
            <a:r>
              <a:rPr lang="pl-PL" sz="2400" b="1" dirty="0" err="1">
                <a:solidFill>
                  <a:schemeClr val="tx1">
                    <a:lumMod val="50000"/>
                    <a:lumOff val="50000"/>
                  </a:schemeClr>
                </a:solidFill>
              </a:rPr>
              <a:t>Mothers</a:t>
            </a:r>
            <a:endParaRPr lang="pl-PL" sz="2400" dirty="0"/>
          </a:p>
        </p:txBody>
      </p:sp>
      <p:pic>
        <p:nvPicPr>
          <p:cNvPr id="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7674" y="1958975"/>
            <a:ext cx="2346325" cy="3128433"/>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165955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59654" y="1560356"/>
            <a:ext cx="6134846" cy="4827743"/>
          </a:xfrm>
        </p:spPr>
        <p:txBody>
          <a:bodyPr>
            <a:normAutofit/>
          </a:bodyPr>
          <a:lstStyle/>
          <a:p>
            <a:r>
              <a:rPr lang="en-GB" sz="1700" dirty="0">
                <a:solidFill>
                  <a:schemeClr val="tx1">
                    <a:lumMod val="50000"/>
                    <a:lumOff val="50000"/>
                  </a:schemeClr>
                </a:solidFill>
              </a:rPr>
              <a:t>Why Divine Mothers? There women have great love for their unborn child and the courage to fight against the system.</a:t>
            </a:r>
          </a:p>
          <a:p>
            <a:r>
              <a:rPr lang="en-GB" sz="1700" dirty="0">
                <a:solidFill>
                  <a:schemeClr val="tx1">
                    <a:lumMod val="50000"/>
                    <a:lumOff val="50000"/>
                  </a:schemeClr>
                </a:solidFill>
              </a:rPr>
              <a:t>We designed a program, called Divine Mothers in order </a:t>
            </a:r>
            <a:br>
              <a:rPr lang="en-GB" sz="1700" dirty="0">
                <a:solidFill>
                  <a:schemeClr val="tx1">
                    <a:lumMod val="50000"/>
                    <a:lumOff val="50000"/>
                  </a:schemeClr>
                </a:solidFill>
              </a:rPr>
            </a:br>
            <a:r>
              <a:rPr lang="en-GB" sz="1700" dirty="0">
                <a:solidFill>
                  <a:schemeClr val="tx1">
                    <a:lumMod val="50000"/>
                    <a:lumOff val="50000"/>
                  </a:schemeClr>
                </a:solidFill>
              </a:rPr>
              <a:t>to give complex care to pregnant women struggling with cancer.</a:t>
            </a:r>
          </a:p>
          <a:p>
            <a:r>
              <a:rPr lang="en-GB" sz="1700" dirty="0">
                <a:solidFill>
                  <a:schemeClr val="tx1">
                    <a:lumMod val="50000"/>
                    <a:lumOff val="50000"/>
                  </a:schemeClr>
                </a:solidFill>
              </a:rPr>
              <a:t>Our program is especially designed to work with doctors, oncologists, obstetricians, psycho oncologists, so that every woman that comes to us has the right experts to guide her through this process. </a:t>
            </a:r>
          </a:p>
          <a:p>
            <a:r>
              <a:rPr lang="en-GB" sz="1700" dirty="0">
                <a:solidFill>
                  <a:schemeClr val="tx1">
                    <a:lumMod val="50000"/>
                    <a:lumOff val="50000"/>
                  </a:schemeClr>
                </a:solidFill>
              </a:rPr>
              <a:t>We also have the support of dieticians, wig makers and make-up artists, to give them more comfort with the way they look during or after the illness. </a:t>
            </a:r>
          </a:p>
          <a:p>
            <a:r>
              <a:rPr lang="en-GB" sz="1700" dirty="0">
                <a:solidFill>
                  <a:schemeClr val="tx1">
                    <a:lumMod val="50000"/>
                    <a:lumOff val="50000"/>
                  </a:schemeClr>
                </a:solidFill>
              </a:rPr>
              <a:t>The program is free, all the funds needed are raised by us and come from donors that find this program worth supporting. </a:t>
            </a:r>
          </a:p>
          <a:p>
            <a:endParaRPr lang="en-GB" sz="1700" dirty="0">
              <a:solidFill>
                <a:schemeClr val="tx1">
                  <a:lumMod val="50000"/>
                  <a:lumOff val="50000"/>
                </a:schemeClr>
              </a:solidFill>
            </a:endParaRPr>
          </a:p>
          <a:p>
            <a:endParaRPr lang="en-GB" sz="1700" dirty="0">
              <a:solidFill>
                <a:schemeClr val="tx1">
                  <a:lumMod val="50000"/>
                  <a:lumOff val="50000"/>
                </a:schemeClr>
              </a:solidFill>
            </a:endParaRPr>
          </a:p>
          <a:p>
            <a:endParaRPr lang="en-GB" sz="1700" dirty="0">
              <a:solidFill>
                <a:schemeClr val="tx1">
                  <a:lumMod val="50000"/>
                  <a:lumOff val="50000"/>
                </a:schemeClr>
              </a:solidFill>
            </a:endParaRPr>
          </a:p>
          <a:p>
            <a:endParaRPr lang="en-GB" sz="1700" dirty="0">
              <a:solidFill>
                <a:schemeClr val="tx1">
                  <a:lumMod val="50000"/>
                  <a:lumOff val="50000"/>
                </a:schemeClr>
              </a:solidFill>
            </a:endParaRPr>
          </a:p>
          <a:p>
            <a:endParaRPr lang="en-GB" sz="1700" dirty="0">
              <a:solidFill>
                <a:schemeClr val="tx1">
                  <a:lumMod val="50000"/>
                  <a:lumOff val="50000"/>
                </a:schemeClr>
              </a:solidFill>
            </a:endParaRPr>
          </a:p>
          <a:p>
            <a:pPr marL="0" indent="0">
              <a:buNone/>
            </a:pPr>
            <a:endParaRPr lang="en-GB" sz="1800" dirty="0">
              <a:solidFill>
                <a:schemeClr val="tx1">
                  <a:lumMod val="50000"/>
                  <a:lumOff val="50000"/>
                </a:schemeClr>
              </a:solidFill>
            </a:endParaRPr>
          </a:p>
          <a:p>
            <a:pPr algn="just">
              <a:lnSpc>
                <a:spcPct val="102000"/>
              </a:lnSpc>
              <a:spcAft>
                <a:spcPts val="1425"/>
              </a:spcAft>
              <a:buSzPct val="100000"/>
            </a:pPr>
            <a:endParaRPr lang="en-GB" sz="1800" dirty="0">
              <a:solidFill>
                <a:schemeClr val="tx1">
                  <a:lumMod val="50000"/>
                  <a:lumOff val="50000"/>
                </a:schemeClr>
              </a:solidFill>
            </a:endParaRPr>
          </a:p>
          <a:p>
            <a:pPr marL="0" indent="0">
              <a:buNone/>
            </a:pPr>
            <a:endParaRPr lang="en-GB" sz="1800" dirty="0">
              <a:latin typeface="+mj-lt"/>
            </a:endParaRPr>
          </a:p>
          <a:p>
            <a:pPr marL="0" indent="0">
              <a:buNone/>
            </a:pPr>
            <a:endParaRPr lang="en-GB" sz="1800" dirty="0">
              <a:latin typeface="+mj-lt"/>
            </a:endParaRPr>
          </a:p>
          <a:p>
            <a:pPr marL="0" indent="0">
              <a:buNone/>
            </a:pPr>
            <a:endParaRPr lang="en-GB" sz="1800" dirty="0">
              <a:latin typeface="+mj-lt"/>
            </a:endParaRPr>
          </a:p>
        </p:txBody>
      </p:sp>
      <p:pic>
        <p:nvPicPr>
          <p:cNvPr id="4" name="Picture 8" descr="RN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98721">
            <a:off x="-122419" y="-479476"/>
            <a:ext cx="2068115" cy="2042858"/>
          </a:xfrm>
          <a:prstGeom prst="rect">
            <a:avLst/>
          </a:prstGeom>
          <a:noFill/>
          <a:extLst>
            <a:ext uri="{909E8E84-426E-40dd-AFC4-6F175D3DCCD1}">
              <a14:hiddenFill xmlns="" xmlns:a14="http://schemas.microsoft.com/office/drawing/2010/main">
                <a:solidFill>
                  <a:srgbClr val="FFFFFF"/>
                </a:solidFill>
              </a14:hiddenFill>
            </a:ext>
          </a:extLst>
        </p:spPr>
      </p:pic>
      <p:sp>
        <p:nvSpPr>
          <p:cNvPr id="2" name="PoleTekstowe 1"/>
          <p:cNvSpPr txBox="1"/>
          <p:nvPr/>
        </p:nvSpPr>
        <p:spPr>
          <a:xfrm>
            <a:off x="2641600" y="685800"/>
            <a:ext cx="3022600" cy="461665"/>
          </a:xfrm>
          <a:prstGeom prst="rect">
            <a:avLst/>
          </a:prstGeom>
          <a:noFill/>
        </p:spPr>
        <p:txBody>
          <a:bodyPr wrap="square" rtlCol="0">
            <a:spAutoFit/>
          </a:bodyPr>
          <a:lstStyle/>
          <a:p>
            <a:r>
              <a:rPr lang="pl-PL" sz="2400" b="1" dirty="0" err="1">
                <a:solidFill>
                  <a:schemeClr val="tx1">
                    <a:lumMod val="50000"/>
                    <a:lumOff val="50000"/>
                  </a:schemeClr>
                </a:solidFill>
              </a:rPr>
              <a:t>Divine</a:t>
            </a:r>
            <a:r>
              <a:rPr lang="pl-PL" sz="2400" b="1" dirty="0">
                <a:solidFill>
                  <a:schemeClr val="tx1">
                    <a:lumMod val="50000"/>
                    <a:lumOff val="50000"/>
                  </a:schemeClr>
                </a:solidFill>
              </a:rPr>
              <a:t> </a:t>
            </a:r>
            <a:r>
              <a:rPr lang="pl-PL" sz="2400" b="1" dirty="0" err="1">
                <a:solidFill>
                  <a:schemeClr val="tx1">
                    <a:lumMod val="50000"/>
                    <a:lumOff val="50000"/>
                  </a:schemeClr>
                </a:solidFill>
              </a:rPr>
              <a:t>Mothers</a:t>
            </a:r>
            <a:endParaRPr lang="pl-PL" sz="2400" dirty="0"/>
          </a:p>
        </p:txBody>
      </p:sp>
      <p:pic>
        <p:nvPicPr>
          <p:cNvPr id="6" name="Obraz 5" descr="PROGRAM_OPIEKI.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0847" y="1853447"/>
            <a:ext cx="3496869" cy="2440144"/>
          </a:xfrm>
          <a:prstGeom prst="rect">
            <a:avLst/>
          </a:prstGeom>
        </p:spPr>
      </p:pic>
    </p:spTree>
    <p:extLst>
      <p:ext uri="{BB962C8B-B14F-4D97-AF65-F5344CB8AC3E}">
        <p14:creationId xmlns:p14="http://schemas.microsoft.com/office/powerpoint/2010/main" val="641665866"/>
      </p:ext>
    </p:extLst>
  </p:cSld>
  <p:clrMapOvr>
    <a:masterClrMapping/>
  </p:clrMapOvr>
</p:sld>
</file>

<file path=ppt/theme/theme1.xml><?xml version="1.0" encoding="utf-8"?>
<a:theme xmlns:a="http://schemas.openxmlformats.org/drawingml/2006/main" name="Motyw pakietu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279</TotalTime>
  <Words>442</Words>
  <Application>Microsoft Office PowerPoint</Application>
  <PresentationFormat>Pokaz na ekranie (16:10)</PresentationFormat>
  <Paragraphs>54</Paragraphs>
  <Slides>6</Slides>
  <Notes>4</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6</vt:i4>
      </vt:variant>
    </vt:vector>
  </HeadingPairs>
  <TitlesOfParts>
    <vt:vector size="9" baseType="lpstr">
      <vt:lpstr>Arial</vt:lpstr>
      <vt:lpstr>Calibri</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Jacek Maciejewski</dc:creator>
  <cp:lastModifiedBy>Marti OK</cp:lastModifiedBy>
  <cp:revision>43</cp:revision>
  <dcterms:created xsi:type="dcterms:W3CDTF">2015-12-11T20:03:30Z</dcterms:created>
  <dcterms:modified xsi:type="dcterms:W3CDTF">2020-04-15T09:33:00Z</dcterms:modified>
</cp:coreProperties>
</file>